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y="5143500" cx="9144000"/>
  <p:notesSz cx="6858000" cy="9144000"/>
  <p:embeddedFontLst>
    <p:embeddedFont>
      <p:font typeface="Roboto"/>
      <p:regular r:id="rId27"/>
      <p:bold r:id="rId28"/>
      <p:italic r:id="rId29"/>
      <p:boldItalic r:id="rId30"/>
    </p:embeddedFont>
    <p:embeddedFont>
      <p:font typeface="Roboto Medium"/>
      <p:regular r:id="rId31"/>
      <p:bold r:id="rId32"/>
      <p:italic r:id="rId33"/>
      <p:boldItalic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Roboto-bold.fntdata"/><Relationship Id="rId27" Type="http://schemas.openxmlformats.org/officeDocument/2006/relationships/font" Target="fonts/Roboto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Medium-regular.fntdata"/><Relationship Id="rId30" Type="http://schemas.openxmlformats.org/officeDocument/2006/relationships/font" Target="fonts/Roboto-boldItalic.fntdata"/><Relationship Id="rId11" Type="http://schemas.openxmlformats.org/officeDocument/2006/relationships/slide" Target="slides/slide6.xml"/><Relationship Id="rId33" Type="http://schemas.openxmlformats.org/officeDocument/2006/relationships/font" Target="fonts/RobotoMedium-italic.fntdata"/><Relationship Id="rId10" Type="http://schemas.openxmlformats.org/officeDocument/2006/relationships/slide" Target="slides/slide5.xml"/><Relationship Id="rId32" Type="http://schemas.openxmlformats.org/officeDocument/2006/relationships/font" Target="fonts/RobotoMedium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34" Type="http://schemas.openxmlformats.org/officeDocument/2006/relationships/font" Target="fonts/RobotoMedium-bold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c6f9e470d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c6f9e470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368684c5c8_1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1368684c5c8_1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1368684c5c8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1368684c5c8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368684c5c8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1368684c5c8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368684c5c8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1368684c5c8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1368684c5c8_1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1368684c5c8_1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1368684c5c8_1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1368684c5c8_1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3baf7b002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13baf7b002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368684c5c8_1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1368684c5c8_1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1368684c5c8_1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1368684c5c8_1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1368684c5c8_1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1368684c5c8_1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c6f9e470d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c6f9e470d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3baf7b0021_1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13baf7b0021_1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1368684c5c8_1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1368684c5c8_1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c6f9e470d_0_4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c6f9e470d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3baf7b0021_1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13baf7b0021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1368684c5c8_0_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1368684c5c8_0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c6f9e470d_0_8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c6f9e470d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1368684c454_0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1368684c454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3baf7b0021_1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13baf7b0021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1368684c5c8_1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1368684c5c8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Google Shape;11;p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1" name="Google Shape;71;p1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1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1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1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" name="Google Shape;76;p11"/>
          <p:cNvSpPr txBox="1"/>
          <p:nvPr>
            <p:ph hasCustomPrompt="1"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/>
          <p:nvPr>
            <p:ph idx="1" type="body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Google Shape;78;p1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1" name="Google Shape;21;p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" name="Google Shape;26;p3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4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Google Shape;30;p4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" name="Google Shape;35;p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5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" name="Google Shape;42;p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5" name="Google Shape;45;p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8" name="Google Shape;48;p7"/>
          <p:cNvSpPr txBox="1"/>
          <p:nvPr>
            <p:ph idx="1" type="body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8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Google Shape;52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8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" name="Google Shape;57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1" name="Google Shape;6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2" name="Google Shape;62;p9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3" name="Google Shape;63;p9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4" name="Google Shape;6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Google Shape;65;p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68" name="Google Shape;68;p1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eometr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Relationship Id="rId4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5.png"/><Relationship Id="rId4" Type="http://schemas.openxmlformats.org/officeDocument/2006/relationships/image" Target="../media/image1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1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9.png"/><Relationship Id="rId4" Type="http://schemas.openxmlformats.org/officeDocument/2006/relationships/image" Target="../media/image3.png"/><Relationship Id="rId5" Type="http://schemas.openxmlformats.org/officeDocument/2006/relationships/image" Target="../media/image5.jpg"/><Relationship Id="rId6" Type="http://schemas.openxmlformats.org/officeDocument/2006/relationships/image" Target="../media/image1.png"/><Relationship Id="rId7" Type="http://schemas.openxmlformats.org/officeDocument/2006/relationships/image" Target="../media/image18.png"/><Relationship Id="rId8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L’immobilier Parisien</a:t>
            </a:r>
            <a:endParaRPr/>
          </a:p>
        </p:txBody>
      </p:sp>
      <p:sp>
        <p:nvSpPr>
          <p:cNvPr id="86" name="Google Shape;86;p13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Webscraping et analyse des données du site ParuVendu. 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2"/>
          <p:cNvSpPr/>
          <p:nvPr/>
        </p:nvSpPr>
        <p:spPr>
          <a:xfrm>
            <a:off x="5720400" y="3811275"/>
            <a:ext cx="3423600" cy="1074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22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0000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Les étapes du web scraping</a:t>
            </a:r>
            <a:endParaRPr/>
          </a:p>
        </p:txBody>
      </p:sp>
      <p:cxnSp>
        <p:nvCxnSpPr>
          <p:cNvPr id="220" name="Google Shape;220;p22"/>
          <p:cNvCxnSpPr/>
          <p:nvPr/>
        </p:nvCxnSpPr>
        <p:spPr>
          <a:xfrm>
            <a:off x="426950" y="1017800"/>
            <a:ext cx="41919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1" name="Google Shape;221;p22"/>
          <p:cNvSpPr/>
          <p:nvPr/>
        </p:nvSpPr>
        <p:spPr>
          <a:xfrm>
            <a:off x="613750" y="2234850"/>
            <a:ext cx="1346100" cy="737100"/>
          </a:xfrm>
          <a:prstGeom prst="homePlat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Url de la page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2" name="Google Shape;222;p22"/>
          <p:cNvSpPr/>
          <p:nvPr/>
        </p:nvSpPr>
        <p:spPr>
          <a:xfrm>
            <a:off x="1677904" y="2234850"/>
            <a:ext cx="1707000" cy="737100"/>
          </a:xfrm>
          <a:prstGeom prst="chevron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Inspecter la page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3" name="Google Shape;223;p22"/>
          <p:cNvSpPr/>
          <p:nvPr/>
        </p:nvSpPr>
        <p:spPr>
          <a:xfrm>
            <a:off x="3133729" y="2234850"/>
            <a:ext cx="1758900" cy="737100"/>
          </a:xfrm>
          <a:prstGeom prst="chevron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Identifier la donnée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4" name="Google Shape;224;p22"/>
          <p:cNvSpPr/>
          <p:nvPr/>
        </p:nvSpPr>
        <p:spPr>
          <a:xfrm>
            <a:off x="4623091" y="2234850"/>
            <a:ext cx="1791900" cy="737100"/>
          </a:xfrm>
          <a:prstGeom prst="chevron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Dévelop-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pem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5" name="Google Shape;225;p22"/>
          <p:cNvSpPr/>
          <p:nvPr/>
        </p:nvSpPr>
        <p:spPr>
          <a:xfrm>
            <a:off x="6142251" y="2234850"/>
            <a:ext cx="2083200" cy="737100"/>
          </a:xfrm>
          <a:prstGeom prst="chevron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Extraire et enregistrer les données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3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Data Cleaning</a:t>
            </a:r>
            <a:endParaRPr/>
          </a:p>
        </p:txBody>
      </p:sp>
      <p:sp>
        <p:nvSpPr>
          <p:cNvPr id="231" name="Google Shape;231;p2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200"/>
              </a:spcAft>
              <a:buNone/>
            </a:pPr>
            <a:r>
              <a:rPr lang="fr" sz="2100"/>
              <a:t>Nettoyer les données afin de les rendre utilisables et pertinentes pour de futures analyses.</a:t>
            </a:r>
            <a:endParaRPr/>
          </a:p>
        </p:txBody>
      </p:sp>
      <p:pic>
        <p:nvPicPr>
          <p:cNvPr id="232" name="Google Shape;23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3338" y="3149775"/>
            <a:ext cx="1269524" cy="1269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/>
              <a:t>Grâce au web scraping, on récupère un grand nombre de données brutes sur </a:t>
            </a:r>
            <a:r>
              <a:rPr lang="fr" sz="1500"/>
              <a:t>un ou</a:t>
            </a:r>
            <a:r>
              <a:rPr lang="fr" sz="1500"/>
              <a:t> plusieurs sites.</a:t>
            </a:r>
            <a:endParaRPr sz="15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/>
              <a:t>Puis on manipule ces données afin de les rendre homogènes, cohérentes et pertinentes, tout cela en utilisant la librairie Pandas.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2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Processus</a:t>
            </a:r>
            <a:endParaRPr/>
          </a:p>
        </p:txBody>
      </p:sp>
      <p:pic>
        <p:nvPicPr>
          <p:cNvPr id="239" name="Google Shape;239;p24"/>
          <p:cNvPicPr preferRelativeResize="0"/>
          <p:nvPr/>
        </p:nvPicPr>
        <p:blipFill rotWithShape="1">
          <a:blip r:embed="rId3">
            <a:alphaModFix/>
          </a:blip>
          <a:srcRect b="0" l="9584" r="0" t="0"/>
          <a:stretch/>
        </p:blipFill>
        <p:spPr>
          <a:xfrm>
            <a:off x="2213088" y="1754575"/>
            <a:ext cx="4717824" cy="7055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0" name="Google Shape;240;p24"/>
          <p:cNvCxnSpPr/>
          <p:nvPr/>
        </p:nvCxnSpPr>
        <p:spPr>
          <a:xfrm>
            <a:off x="429775" y="992950"/>
            <a:ext cx="15561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1" name="Google Shape;241;p24"/>
          <p:cNvSpPr/>
          <p:nvPr/>
        </p:nvSpPr>
        <p:spPr>
          <a:xfrm>
            <a:off x="5720400" y="3811275"/>
            <a:ext cx="3423600" cy="1074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2" name="Google Shape;242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62651" y="3568350"/>
            <a:ext cx="4618699" cy="900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5"/>
          <p:cNvSpPr/>
          <p:nvPr/>
        </p:nvSpPr>
        <p:spPr>
          <a:xfrm>
            <a:off x="5720400" y="3811275"/>
            <a:ext cx="3423600" cy="1074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2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Une étape cruciale</a:t>
            </a:r>
            <a:endParaRPr/>
          </a:p>
        </p:txBody>
      </p:sp>
      <p:sp>
        <p:nvSpPr>
          <p:cNvPr id="249" name="Google Shape;249;p25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/>
              <a:t>Cette étape est cruciale car elle pose les fondations pour la base de données, et par la suite, la data </a:t>
            </a:r>
            <a:r>
              <a:rPr lang="fr" sz="1600"/>
              <a:t>visualisation. </a:t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fr" sz="1600"/>
              <a:t>Elle permet de filtrer et de corriger les données afin de produire de meilleurs résultats.</a:t>
            </a:r>
            <a:endParaRPr sz="1600"/>
          </a:p>
        </p:txBody>
      </p:sp>
      <p:pic>
        <p:nvPicPr>
          <p:cNvPr id="250" name="Google Shape;25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1288" y="2962937"/>
            <a:ext cx="3830976" cy="1598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25"/>
          <p:cNvPicPr preferRelativeResize="0"/>
          <p:nvPr/>
        </p:nvPicPr>
        <p:blipFill rotWithShape="1">
          <a:blip r:embed="rId4">
            <a:alphaModFix/>
          </a:blip>
          <a:srcRect b="0" l="4803" r="6575" t="0"/>
          <a:stretch/>
        </p:blipFill>
        <p:spPr>
          <a:xfrm>
            <a:off x="4646075" y="2962925"/>
            <a:ext cx="3977415" cy="15983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2" name="Google Shape;252;p25"/>
          <p:cNvCxnSpPr/>
          <p:nvPr/>
        </p:nvCxnSpPr>
        <p:spPr>
          <a:xfrm>
            <a:off x="429775" y="992950"/>
            <a:ext cx="27861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6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2100"/>
              <a:t>Enregistre une grande quantité de données</a:t>
            </a:r>
            <a:r>
              <a:rPr lang="fr" sz="2100"/>
              <a:t> sous une forme </a:t>
            </a:r>
            <a:r>
              <a:rPr lang="fr" sz="2100"/>
              <a:t>structurée.</a:t>
            </a:r>
            <a:endParaRPr sz="2100"/>
          </a:p>
          <a:p>
            <a:pPr indent="0" lvl="0" marL="0" rtl="0" algn="r">
              <a:spcBef>
                <a:spcPts val="1200"/>
              </a:spcBef>
              <a:spcAft>
                <a:spcPts val="1200"/>
              </a:spcAft>
              <a:buNone/>
            </a:pPr>
            <a:r>
              <a:rPr lang="fr" sz="2100"/>
              <a:t>Permet d’accéder rapidement à ces données pour </a:t>
            </a:r>
            <a:r>
              <a:rPr lang="fr" sz="2100"/>
              <a:t>effectuer</a:t>
            </a:r>
            <a:r>
              <a:rPr lang="fr" sz="2100"/>
              <a:t> </a:t>
            </a:r>
            <a:r>
              <a:rPr lang="fr" sz="2100"/>
              <a:t>requêtes.</a:t>
            </a:r>
            <a:r>
              <a:rPr lang="fr" sz="2100"/>
              <a:t> </a:t>
            </a:r>
            <a:endParaRPr/>
          </a:p>
        </p:txBody>
      </p:sp>
      <p:sp>
        <p:nvSpPr>
          <p:cNvPr id="258" name="Google Shape;258;p26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Base de données </a:t>
            </a:r>
            <a:endParaRPr/>
          </a:p>
        </p:txBody>
      </p:sp>
      <p:pic>
        <p:nvPicPr>
          <p:cNvPr id="259" name="Google Shape;25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6550" y="2522025"/>
            <a:ext cx="2123100" cy="212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7"/>
          <p:cNvSpPr/>
          <p:nvPr/>
        </p:nvSpPr>
        <p:spPr>
          <a:xfrm>
            <a:off x="5720400" y="3811275"/>
            <a:ext cx="3423600" cy="1074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27"/>
          <p:cNvSpPr txBox="1"/>
          <p:nvPr>
            <p:ph idx="1" type="body"/>
          </p:nvPr>
        </p:nvSpPr>
        <p:spPr>
          <a:xfrm>
            <a:off x="311700" y="1229875"/>
            <a:ext cx="8520600" cy="342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/>
              <a:t>Avant de débuter la création de la BDD, nous </a:t>
            </a:r>
            <a:r>
              <a:rPr lang="fr" sz="1600"/>
              <a:t>commençons</a:t>
            </a:r>
            <a:r>
              <a:rPr lang="fr" sz="1600"/>
              <a:t> à réfléchir au concept de schéma </a:t>
            </a:r>
            <a:endParaRPr sz="16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/>
              <a:t>relationnel. En effet, une table doit </a:t>
            </a:r>
            <a:r>
              <a:rPr lang="fr" sz="1600"/>
              <a:t>être</a:t>
            </a:r>
            <a:r>
              <a:rPr lang="fr" sz="1600"/>
              <a:t> </a:t>
            </a:r>
            <a:r>
              <a:rPr lang="fr" sz="1600"/>
              <a:t>reliée</a:t>
            </a:r>
            <a:r>
              <a:rPr lang="fr" sz="1600"/>
              <a:t> par une clé primaire ou clé étrangère à une </a:t>
            </a:r>
            <a:endParaRPr sz="16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/>
              <a:t>autre table. </a:t>
            </a:r>
            <a:endParaRPr sz="16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/>
              <a:t>Une fois le modèle mis en place et validé par ses pairs. </a:t>
            </a:r>
            <a:endParaRPr sz="16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/>
              <a:t>Débute la création de la BDD et ses tables via un client </a:t>
            </a:r>
            <a:endParaRPr sz="16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/>
              <a:t>de type MySQL Workbench et Jupyter Notebook. </a:t>
            </a:r>
            <a:endParaRPr sz="1600"/>
          </a:p>
        </p:txBody>
      </p:sp>
      <p:sp>
        <p:nvSpPr>
          <p:cNvPr id="266" name="Google Shape;266;p2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Processus</a:t>
            </a:r>
            <a:endParaRPr/>
          </a:p>
        </p:txBody>
      </p:sp>
      <p:cxnSp>
        <p:nvCxnSpPr>
          <p:cNvPr id="267" name="Google Shape;267;p27"/>
          <p:cNvCxnSpPr/>
          <p:nvPr/>
        </p:nvCxnSpPr>
        <p:spPr>
          <a:xfrm>
            <a:off x="429775" y="992950"/>
            <a:ext cx="15561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68" name="Google Shape;26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0400" y="2398300"/>
            <a:ext cx="2815476" cy="1491024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27"/>
          <p:cNvSpPr/>
          <p:nvPr/>
        </p:nvSpPr>
        <p:spPr>
          <a:xfrm>
            <a:off x="5643850" y="3562425"/>
            <a:ext cx="366900" cy="500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8"/>
          <p:cNvSpPr/>
          <p:nvPr/>
        </p:nvSpPr>
        <p:spPr>
          <a:xfrm>
            <a:off x="5720400" y="3811275"/>
            <a:ext cx="3423600" cy="1074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5" name="Google Shape;27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1325" y="1127425"/>
            <a:ext cx="7698774" cy="3360151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28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Schéma relationnel</a:t>
            </a:r>
            <a:endParaRPr/>
          </a:p>
        </p:txBody>
      </p:sp>
      <p:cxnSp>
        <p:nvCxnSpPr>
          <p:cNvPr id="277" name="Google Shape;277;p28"/>
          <p:cNvCxnSpPr/>
          <p:nvPr/>
        </p:nvCxnSpPr>
        <p:spPr>
          <a:xfrm>
            <a:off x="429775" y="992950"/>
            <a:ext cx="2872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2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2100"/>
              <a:t>Traduit des informations chiffrées dans un contexte visuel.</a:t>
            </a:r>
            <a:endParaRPr sz="2100"/>
          </a:p>
          <a:p>
            <a:pPr indent="0" lvl="0" marL="0" rtl="0" algn="r">
              <a:spcBef>
                <a:spcPts val="1200"/>
              </a:spcBef>
              <a:spcAft>
                <a:spcPts val="1200"/>
              </a:spcAft>
              <a:buNone/>
            </a:pPr>
            <a:r>
              <a:rPr lang="fr" sz="2100"/>
              <a:t>Permet de communiquer des gros volumes d’informations rapidement et facilement.  </a:t>
            </a:r>
            <a:endParaRPr/>
          </a:p>
        </p:txBody>
      </p:sp>
      <p:sp>
        <p:nvSpPr>
          <p:cNvPr id="283" name="Google Shape;283;p29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Data</a:t>
            </a:r>
            <a:r>
              <a:rPr lang="fr"/>
              <a:t> Visualisation</a:t>
            </a:r>
            <a:endParaRPr/>
          </a:p>
        </p:txBody>
      </p:sp>
      <p:pic>
        <p:nvPicPr>
          <p:cNvPr id="284" name="Google Shape;28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6550" y="2825475"/>
            <a:ext cx="2123100" cy="178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0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Processus</a:t>
            </a:r>
            <a:endParaRPr/>
          </a:p>
        </p:txBody>
      </p:sp>
      <p:cxnSp>
        <p:nvCxnSpPr>
          <p:cNvPr id="290" name="Google Shape;290;p30"/>
          <p:cNvCxnSpPr/>
          <p:nvPr/>
        </p:nvCxnSpPr>
        <p:spPr>
          <a:xfrm>
            <a:off x="429775" y="992950"/>
            <a:ext cx="15450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1" name="Google Shape;291;p30"/>
          <p:cNvSpPr/>
          <p:nvPr/>
        </p:nvSpPr>
        <p:spPr>
          <a:xfrm>
            <a:off x="5720400" y="3811275"/>
            <a:ext cx="3423600" cy="1074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30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/>
              <a:t>Le choix des graphiques </a:t>
            </a:r>
            <a:r>
              <a:rPr lang="fr" sz="1600"/>
              <a:t>utilisés</a:t>
            </a:r>
            <a:r>
              <a:rPr lang="fr" sz="1600"/>
              <a:t> est un moment clé.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Medium"/>
              <a:buChar char="●"/>
            </a:pPr>
            <a:r>
              <a:rPr lang="fr" sz="16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Se poser les bonnes questions</a:t>
            </a:r>
            <a:endParaRPr sz="1600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457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fr" sz="1600"/>
              <a:t>Avant même le choix des représentations, il faut définir les axes d’analyse les plus pertinents. </a:t>
            </a:r>
            <a:r>
              <a:rPr lang="fr" sz="1600"/>
              <a:t>Distribution, comparaison, composition ou encore relationnel, tous ces types de visualisations sont possibles.</a:t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Medium"/>
              <a:buChar char="●"/>
            </a:pPr>
            <a:r>
              <a:rPr lang="fr" sz="16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A chaque donnée son graphique</a:t>
            </a:r>
            <a:endParaRPr sz="1600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fr" sz="1600"/>
              <a:t>	Il existe une grande quantité de visualisations </a:t>
            </a:r>
            <a:r>
              <a:rPr lang="fr" sz="1600"/>
              <a:t>différentes,</a:t>
            </a:r>
            <a:r>
              <a:rPr lang="fr" sz="1600"/>
              <a:t> le choix dépend du type de donnée à visualiser.</a:t>
            </a:r>
            <a:endParaRPr sz="16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1"/>
          <p:cNvSpPr/>
          <p:nvPr/>
        </p:nvSpPr>
        <p:spPr>
          <a:xfrm>
            <a:off x="5720400" y="3811275"/>
            <a:ext cx="3423600" cy="1074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31"/>
          <p:cNvSpPr txBox="1"/>
          <p:nvPr>
            <p:ph idx="1" type="body"/>
          </p:nvPr>
        </p:nvSpPr>
        <p:spPr>
          <a:xfrm>
            <a:off x="311700" y="1229875"/>
            <a:ext cx="68220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fr" sz="1600"/>
              <a:t>Nous avons trouvé pertinent d’observer ces axes d’analyses :</a:t>
            </a:r>
            <a:endParaRPr sz="1600"/>
          </a:p>
        </p:txBody>
      </p:sp>
      <p:sp>
        <p:nvSpPr>
          <p:cNvPr id="299" name="Google Shape;299;p3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Nos visualisations</a:t>
            </a:r>
            <a:endParaRPr/>
          </a:p>
        </p:txBody>
      </p:sp>
      <p:cxnSp>
        <p:nvCxnSpPr>
          <p:cNvPr id="300" name="Google Shape;300;p31"/>
          <p:cNvCxnSpPr/>
          <p:nvPr/>
        </p:nvCxnSpPr>
        <p:spPr>
          <a:xfrm>
            <a:off x="429775" y="992950"/>
            <a:ext cx="27612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01" name="Google Shape;30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9775" y="2038149"/>
            <a:ext cx="3866475" cy="23604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96775" y="2038150"/>
            <a:ext cx="3875259" cy="2360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Google Shape;91;p14"/>
          <p:cNvGrpSpPr/>
          <p:nvPr/>
        </p:nvGrpSpPr>
        <p:grpSpPr>
          <a:xfrm>
            <a:off x="431925" y="1304875"/>
            <a:ext cx="2628925" cy="3416400"/>
            <a:chOff x="431925" y="1304875"/>
            <a:chExt cx="2628925" cy="3416400"/>
          </a:xfrm>
        </p:grpSpPr>
        <p:sp>
          <p:nvSpPr>
            <p:cNvPr id="92" name="Google Shape;92;p14"/>
            <p:cNvSpPr txBox="1"/>
            <p:nvPr/>
          </p:nvSpPr>
          <p:spPr>
            <a:xfrm>
              <a:off x="431925" y="1304875"/>
              <a:ext cx="2628900" cy="464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14"/>
            <p:cNvSpPr/>
            <p:nvPr/>
          </p:nvSpPr>
          <p:spPr>
            <a:xfrm>
              <a:off x="431950" y="1304875"/>
              <a:ext cx="2628900" cy="34164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4" name="Google Shape;94;p14"/>
          <p:cNvSpPr txBox="1"/>
          <p:nvPr>
            <p:ph idx="4294967295" type="body"/>
          </p:nvPr>
        </p:nvSpPr>
        <p:spPr>
          <a:xfrm>
            <a:off x="506425" y="1304875"/>
            <a:ext cx="2494500" cy="4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</a:rPr>
              <a:t>Société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95" name="Google Shape;95;p14"/>
          <p:cNvSpPr txBox="1"/>
          <p:nvPr>
            <p:ph idx="4294967295" type="body"/>
          </p:nvPr>
        </p:nvSpPr>
        <p:spPr>
          <a:xfrm>
            <a:off x="508325" y="1850300"/>
            <a:ext cx="2478600" cy="2794800"/>
          </a:xfrm>
          <a:prstGeom prst="rect">
            <a:avLst/>
          </a:prstGeom>
        </p:spPr>
        <p:txBody>
          <a:bodyPr anchorCtr="0" anchor="t" bIns="90000" lIns="91425" spcFirstLastPara="1" rIns="90000" wrap="square" tIns="900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/>
              <a:t>Digitaliser ses processus :</a:t>
            </a:r>
            <a:endParaRPr sz="1500"/>
          </a:p>
          <a:p>
            <a:pPr indent="-181650" lvl="0" marL="244800" marR="216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500"/>
              <a:buChar char="➔"/>
            </a:pPr>
            <a:r>
              <a:rPr lang="fr" sz="1500"/>
              <a:t>Récupérer des données récentes et régulièrement ;</a:t>
            </a:r>
            <a:endParaRPr sz="1500"/>
          </a:p>
          <a:p>
            <a:pPr indent="-181650" lvl="0" marL="244800" marR="21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➔"/>
            </a:pPr>
            <a:r>
              <a:rPr lang="fr" sz="1500"/>
              <a:t>Pouvoir analyser ces données et les utiliser.</a:t>
            </a:r>
            <a:endParaRPr sz="1500"/>
          </a:p>
        </p:txBody>
      </p:sp>
      <p:grpSp>
        <p:nvGrpSpPr>
          <p:cNvPr id="96" name="Google Shape;96;p14"/>
          <p:cNvGrpSpPr/>
          <p:nvPr/>
        </p:nvGrpSpPr>
        <p:grpSpPr>
          <a:xfrm>
            <a:off x="3320450" y="1304875"/>
            <a:ext cx="2632500" cy="3416400"/>
            <a:chOff x="3320450" y="1304875"/>
            <a:chExt cx="2632500" cy="3416400"/>
          </a:xfrm>
        </p:grpSpPr>
        <p:sp>
          <p:nvSpPr>
            <p:cNvPr id="97" name="Google Shape;97;p14"/>
            <p:cNvSpPr txBox="1"/>
            <p:nvPr/>
          </p:nvSpPr>
          <p:spPr>
            <a:xfrm>
              <a:off x="3324050" y="1304875"/>
              <a:ext cx="2628900" cy="464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14"/>
            <p:cNvSpPr/>
            <p:nvPr/>
          </p:nvSpPr>
          <p:spPr>
            <a:xfrm>
              <a:off x="3320450" y="1304875"/>
              <a:ext cx="2628900" cy="34164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14"/>
          <p:cNvSpPr txBox="1"/>
          <p:nvPr>
            <p:ph idx="4294967295" type="body"/>
          </p:nvPr>
        </p:nvSpPr>
        <p:spPr>
          <a:xfrm>
            <a:off x="3389450" y="1304875"/>
            <a:ext cx="2494500" cy="4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</a:rPr>
              <a:t>Contexte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00" name="Google Shape;100;p14"/>
          <p:cNvSpPr txBox="1"/>
          <p:nvPr>
            <p:ph idx="4294967295" type="body"/>
          </p:nvPr>
        </p:nvSpPr>
        <p:spPr>
          <a:xfrm>
            <a:off x="3396775" y="1850300"/>
            <a:ext cx="2478600" cy="2625900"/>
          </a:xfrm>
          <a:prstGeom prst="rect">
            <a:avLst/>
          </a:prstGeom>
        </p:spPr>
        <p:txBody>
          <a:bodyPr anchorCtr="0" anchor="t" bIns="91425" lIns="90000" spcFirstLastPara="1" rIns="91425" wrap="square" tIns="90000">
            <a:spAutoFit/>
          </a:bodyPr>
          <a:lstStyle/>
          <a:p>
            <a:pPr indent="-174030" lvl="0" marL="244800" marR="2160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380"/>
              <a:buChar char="➔"/>
            </a:pPr>
            <a:r>
              <a:rPr lang="fr" sz="1380"/>
              <a:t>Récupérer les données à partir d’une page Web;</a:t>
            </a:r>
            <a:endParaRPr sz="1380"/>
          </a:p>
          <a:p>
            <a:pPr indent="-174030" lvl="0" marL="244800" marR="2160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380"/>
              <a:buChar char="➔"/>
            </a:pPr>
            <a:r>
              <a:rPr lang="fr" sz="1380"/>
              <a:t>Transformer et nettoyer ces données;</a:t>
            </a:r>
            <a:endParaRPr sz="1380"/>
          </a:p>
          <a:p>
            <a:pPr indent="-174030" lvl="0" marL="244800" marR="2160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380"/>
              <a:buChar char="➔"/>
            </a:pPr>
            <a:r>
              <a:rPr lang="fr" sz="1380"/>
              <a:t>Créer une BDD adaptée et importer les données;</a:t>
            </a:r>
            <a:endParaRPr sz="1380"/>
          </a:p>
          <a:p>
            <a:pPr indent="-174030" lvl="0" marL="244800" marR="2160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380"/>
              <a:buChar char="➔"/>
            </a:pPr>
            <a:r>
              <a:rPr lang="fr" sz="1380"/>
              <a:t>Effectuer des </a:t>
            </a:r>
            <a:r>
              <a:rPr lang="fr" sz="1380"/>
              <a:t>requêtes</a:t>
            </a:r>
            <a:r>
              <a:rPr lang="fr" sz="1380"/>
              <a:t> et proposer des axes </a:t>
            </a:r>
            <a:r>
              <a:rPr lang="fr" sz="1380"/>
              <a:t>d'analyse.</a:t>
            </a:r>
            <a:endParaRPr sz="1380"/>
          </a:p>
        </p:txBody>
      </p:sp>
      <p:grpSp>
        <p:nvGrpSpPr>
          <p:cNvPr id="101" name="Google Shape;101;p14"/>
          <p:cNvGrpSpPr/>
          <p:nvPr/>
        </p:nvGrpSpPr>
        <p:grpSpPr>
          <a:xfrm>
            <a:off x="6212550" y="1304875"/>
            <a:ext cx="2632500" cy="3416400"/>
            <a:chOff x="6212550" y="1304875"/>
            <a:chExt cx="2632500" cy="3416400"/>
          </a:xfrm>
        </p:grpSpPr>
        <p:sp>
          <p:nvSpPr>
            <p:cNvPr id="102" name="Google Shape;102;p14"/>
            <p:cNvSpPr/>
            <p:nvPr/>
          </p:nvSpPr>
          <p:spPr>
            <a:xfrm>
              <a:off x="6215400" y="1304875"/>
              <a:ext cx="2628900" cy="34164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14"/>
            <p:cNvSpPr txBox="1"/>
            <p:nvPr/>
          </p:nvSpPr>
          <p:spPr>
            <a:xfrm>
              <a:off x="6212550" y="1304875"/>
              <a:ext cx="2632500" cy="464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4" name="Google Shape;104;p14"/>
          <p:cNvSpPr txBox="1"/>
          <p:nvPr>
            <p:ph idx="4294967295" type="body"/>
          </p:nvPr>
        </p:nvSpPr>
        <p:spPr>
          <a:xfrm>
            <a:off x="6286400" y="1304875"/>
            <a:ext cx="2871600" cy="4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</a:rPr>
              <a:t>Problème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05" name="Google Shape;105;p14"/>
          <p:cNvSpPr txBox="1"/>
          <p:nvPr>
            <p:ph idx="4294967295" type="body"/>
          </p:nvPr>
        </p:nvSpPr>
        <p:spPr>
          <a:xfrm>
            <a:off x="6286400" y="1850300"/>
            <a:ext cx="2478600" cy="27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172125" lvl="0" marL="244800" marR="216000" rtl="0" algn="l">
              <a:spcBef>
                <a:spcPts val="0"/>
              </a:spcBef>
              <a:spcAft>
                <a:spcPts val="0"/>
              </a:spcAft>
              <a:buSzPts val="1350"/>
              <a:buChar char="➔"/>
            </a:pPr>
            <a:r>
              <a:rPr lang="fr" sz="1350"/>
              <a:t>Récupérer uniquement des données </a:t>
            </a:r>
            <a:r>
              <a:rPr lang="fr" sz="1350"/>
              <a:t>utiles</a:t>
            </a:r>
            <a:r>
              <a:rPr lang="fr" sz="1350"/>
              <a:t> à une analyse </a:t>
            </a:r>
            <a:r>
              <a:rPr lang="fr" sz="1350"/>
              <a:t>pertinente;</a:t>
            </a:r>
            <a:r>
              <a:rPr lang="fr" sz="1350"/>
              <a:t> </a:t>
            </a:r>
            <a:endParaRPr sz="1350"/>
          </a:p>
          <a:p>
            <a:pPr indent="-172125" lvl="0" marL="244800" marR="216000" rtl="0" algn="l">
              <a:spcBef>
                <a:spcPts val="0"/>
              </a:spcBef>
              <a:spcAft>
                <a:spcPts val="0"/>
              </a:spcAft>
              <a:buSzPts val="1350"/>
              <a:buChar char="➔"/>
            </a:pPr>
            <a:r>
              <a:rPr lang="fr" sz="1350"/>
              <a:t>Concevoir un modèle de base de données adaptée aux besoins et </a:t>
            </a:r>
            <a:r>
              <a:rPr lang="fr" sz="1350"/>
              <a:t>permettant</a:t>
            </a:r>
            <a:r>
              <a:rPr lang="fr" sz="1350"/>
              <a:t> de la </a:t>
            </a:r>
            <a:r>
              <a:rPr lang="fr" sz="1350"/>
              <a:t>requête</a:t>
            </a:r>
            <a:r>
              <a:rPr lang="fr" sz="1350"/>
              <a:t> </a:t>
            </a:r>
            <a:r>
              <a:rPr lang="fr" sz="1350"/>
              <a:t>facilement.</a:t>
            </a:r>
            <a:r>
              <a:rPr lang="fr" sz="1350"/>
              <a:t> </a:t>
            </a:r>
            <a:endParaRPr sz="1350"/>
          </a:p>
        </p:txBody>
      </p:sp>
      <p:sp>
        <p:nvSpPr>
          <p:cNvPr id="106" name="Google Shape;106;p1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La problématique</a:t>
            </a:r>
            <a:endParaRPr/>
          </a:p>
        </p:txBody>
      </p:sp>
      <p:cxnSp>
        <p:nvCxnSpPr>
          <p:cNvPr id="107" name="Google Shape;107;p14"/>
          <p:cNvCxnSpPr/>
          <p:nvPr/>
        </p:nvCxnSpPr>
        <p:spPr>
          <a:xfrm>
            <a:off x="429775" y="992950"/>
            <a:ext cx="29793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2"/>
          <p:cNvSpPr/>
          <p:nvPr/>
        </p:nvSpPr>
        <p:spPr>
          <a:xfrm>
            <a:off x="5720400" y="3811275"/>
            <a:ext cx="3423600" cy="1074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8" name="Google Shape;30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6025" y="1647795"/>
            <a:ext cx="4273400" cy="2560575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32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Nos visualisations</a:t>
            </a:r>
            <a:endParaRPr/>
          </a:p>
        </p:txBody>
      </p:sp>
      <p:cxnSp>
        <p:nvCxnSpPr>
          <p:cNvPr id="310" name="Google Shape;310;p32"/>
          <p:cNvCxnSpPr/>
          <p:nvPr/>
        </p:nvCxnSpPr>
        <p:spPr>
          <a:xfrm>
            <a:off x="429775" y="992950"/>
            <a:ext cx="27612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3"/>
          <p:cNvSpPr txBox="1"/>
          <p:nvPr>
            <p:ph type="title"/>
          </p:nvPr>
        </p:nvSpPr>
        <p:spPr>
          <a:xfrm>
            <a:off x="940050" y="746925"/>
            <a:ext cx="7263900" cy="128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5222"/>
              <a:t>Proposition</a:t>
            </a:r>
            <a:r>
              <a:rPr lang="fr" sz="8000"/>
              <a:t> </a:t>
            </a:r>
            <a:endParaRPr sz="8000"/>
          </a:p>
        </p:txBody>
      </p:sp>
      <p:sp>
        <p:nvSpPr>
          <p:cNvPr id="316" name="Google Shape;316;p33"/>
          <p:cNvSpPr txBox="1"/>
          <p:nvPr/>
        </p:nvSpPr>
        <p:spPr>
          <a:xfrm>
            <a:off x="333375" y="2314575"/>
            <a:ext cx="8467800" cy="272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Après étude des biens en vente en IDF voici ce que nous pouvons en conclure par rapport au choix de votre agence à se digitaliser :</a:t>
            </a:r>
            <a:endParaRPr sz="1600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Char char="●"/>
            </a:pPr>
            <a:r>
              <a:rPr lang="fr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La force du web scraping vous permettra de garder une veille exemplaire sur le marché de l’immobilier.</a:t>
            </a:r>
            <a:endParaRPr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Char char="●"/>
            </a:pPr>
            <a:r>
              <a:rPr lang="fr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La BDD vous offrira un espace sécurisé pour requêter facilement l'ensemble des biens.</a:t>
            </a:r>
            <a:endParaRPr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Char char="●"/>
            </a:pPr>
            <a:r>
              <a:rPr lang="fr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La data visualisation vous donnera la possibilité d’analyser le marché immobilier quasiment en temps réel et offrira une aide non négligeable aux décisions.</a:t>
            </a:r>
            <a:endParaRPr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5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Mise en œuvre</a:t>
            </a:r>
            <a:endParaRPr/>
          </a:p>
        </p:txBody>
      </p:sp>
      <p:sp>
        <p:nvSpPr>
          <p:cNvPr id="113" name="Google Shape;113;p15"/>
          <p:cNvSpPr txBox="1"/>
          <p:nvPr/>
        </p:nvSpPr>
        <p:spPr>
          <a:xfrm>
            <a:off x="598100" y="2877900"/>
            <a:ext cx="5624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Processus et présentation des étapes pour une digitalisation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6"/>
          <p:cNvSpPr/>
          <p:nvPr/>
        </p:nvSpPr>
        <p:spPr>
          <a:xfrm>
            <a:off x="5720400" y="3811275"/>
            <a:ext cx="3423600" cy="1074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16"/>
          <p:cNvSpPr txBox="1"/>
          <p:nvPr>
            <p:ph idx="1" type="body"/>
          </p:nvPr>
        </p:nvSpPr>
        <p:spPr>
          <a:xfrm>
            <a:off x="311700" y="1167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fr">
                <a:solidFill>
                  <a:schemeClr val="dk1"/>
                </a:solidFill>
              </a:rPr>
              <a:t>Gestion de projet :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fr"/>
              <a:t>	</a:t>
            </a:r>
            <a:r>
              <a:rPr lang="fr" sz="1600"/>
              <a:t>Jira, Github</a:t>
            </a:r>
            <a:endParaRPr sz="1600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fr">
                <a:solidFill>
                  <a:schemeClr val="dk1"/>
                </a:solidFill>
              </a:rPr>
              <a:t>Récupération et nettoyage :</a:t>
            </a:r>
            <a:r>
              <a:rPr lang="fr"/>
              <a:t> </a:t>
            </a:r>
            <a:endParaRPr/>
          </a:p>
          <a:p>
            <a:pPr indent="45720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fr" sz="1500"/>
              <a:t>Python, Jupyter, </a:t>
            </a:r>
            <a:r>
              <a:rPr lang="fr" sz="1500"/>
              <a:t>libraries</a:t>
            </a:r>
            <a:r>
              <a:rPr lang="fr" sz="1500"/>
              <a:t> (Pandas, BS4)</a:t>
            </a:r>
            <a:endParaRPr sz="1500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fr">
                <a:solidFill>
                  <a:schemeClr val="dk1"/>
                </a:solidFill>
              </a:rPr>
              <a:t>Base de données :</a:t>
            </a:r>
            <a:r>
              <a:rPr lang="fr"/>
              <a:t> </a:t>
            </a:r>
            <a:endParaRPr/>
          </a:p>
          <a:p>
            <a:pPr indent="45720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fr" sz="1600"/>
              <a:t>MySQL, MySQL Workbench</a:t>
            </a:r>
            <a:endParaRPr sz="1600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fr">
                <a:solidFill>
                  <a:schemeClr val="dk1"/>
                </a:solidFill>
              </a:rPr>
              <a:t>Data visualisation :</a:t>
            </a:r>
            <a:r>
              <a:rPr lang="fr"/>
              <a:t> </a:t>
            </a:r>
            <a:endParaRPr/>
          </a:p>
          <a:p>
            <a:pPr indent="45720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fr" sz="1600"/>
              <a:t>Seaborn, matplotlib</a:t>
            </a:r>
            <a:endParaRPr sz="1600"/>
          </a:p>
        </p:txBody>
      </p:sp>
      <p:sp>
        <p:nvSpPr>
          <p:cNvPr id="120" name="Google Shape;120;p1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Les différents outils</a:t>
            </a:r>
            <a:endParaRPr/>
          </a:p>
        </p:txBody>
      </p:sp>
      <p:cxnSp>
        <p:nvCxnSpPr>
          <p:cNvPr id="121" name="Google Shape;121;p16"/>
          <p:cNvCxnSpPr/>
          <p:nvPr/>
        </p:nvCxnSpPr>
        <p:spPr>
          <a:xfrm>
            <a:off x="429775" y="992950"/>
            <a:ext cx="29793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22" name="Google Shape;12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20462" y="3856610"/>
            <a:ext cx="1768899" cy="884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01379" y="2141539"/>
            <a:ext cx="1215510" cy="860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46140" y="3329975"/>
            <a:ext cx="1525997" cy="88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31750" y="1284025"/>
            <a:ext cx="946301" cy="946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6"/>
          <p:cNvPicPr preferRelativeResize="0"/>
          <p:nvPr/>
        </p:nvPicPr>
        <p:blipFill rotWithShape="1">
          <a:blip r:embed="rId7">
            <a:alphaModFix/>
          </a:blip>
          <a:srcRect b="0" l="0" r="60471" t="0"/>
          <a:stretch/>
        </p:blipFill>
        <p:spPr>
          <a:xfrm>
            <a:off x="5184347" y="866207"/>
            <a:ext cx="849571" cy="107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959801" y="2676900"/>
            <a:ext cx="1690176" cy="733125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6"/>
          <p:cNvSpPr/>
          <p:nvPr/>
        </p:nvSpPr>
        <p:spPr>
          <a:xfrm>
            <a:off x="4683175" y="3962700"/>
            <a:ext cx="1768800" cy="447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Road Map</a:t>
            </a:r>
            <a:endParaRPr/>
          </a:p>
        </p:txBody>
      </p:sp>
      <p:sp>
        <p:nvSpPr>
          <p:cNvPr id="134" name="Google Shape;134;p17"/>
          <p:cNvSpPr/>
          <p:nvPr/>
        </p:nvSpPr>
        <p:spPr>
          <a:xfrm>
            <a:off x="5720400" y="3811275"/>
            <a:ext cx="3423600" cy="1074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5" name="Google Shape;135;p17"/>
          <p:cNvCxnSpPr/>
          <p:nvPr/>
        </p:nvCxnSpPr>
        <p:spPr>
          <a:xfrm>
            <a:off x="429775" y="992950"/>
            <a:ext cx="1504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descr="Background pointer shape in timeline graphic" id="136" name="Google Shape;136;p17"/>
          <p:cNvSpPr/>
          <p:nvPr/>
        </p:nvSpPr>
        <p:spPr>
          <a:xfrm>
            <a:off x="1246155" y="2487238"/>
            <a:ext cx="1830600" cy="722100"/>
          </a:xfrm>
          <a:prstGeom prst="homePlate">
            <a:avLst>
              <a:gd fmla="val 50000" name="adj"/>
            </a:avLst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7" name="Google Shape;137;p17"/>
          <p:cNvGrpSpPr/>
          <p:nvPr/>
        </p:nvGrpSpPr>
        <p:grpSpPr>
          <a:xfrm rot="10800000">
            <a:off x="1888947" y="3125386"/>
            <a:ext cx="194465" cy="575015"/>
            <a:chOff x="777447" y="1610215"/>
            <a:chExt cx="198900" cy="593656"/>
          </a:xfrm>
        </p:grpSpPr>
        <p:cxnSp>
          <p:nvCxnSpPr>
            <p:cNvPr id="138" name="Google Shape;138;p17"/>
            <p:cNvCxnSpPr/>
            <p:nvPr/>
          </p:nvCxnSpPr>
          <p:spPr>
            <a:xfrm>
              <a:off x="876909" y="1649171"/>
              <a:ext cx="0" cy="554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39" name="Google Shape;139;p17"/>
            <p:cNvSpPr/>
            <p:nvPr/>
          </p:nvSpPr>
          <p:spPr>
            <a:xfrm>
              <a:off x="777447" y="1610215"/>
              <a:ext cx="198900" cy="198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0" name="Google Shape;140;p17"/>
          <p:cNvSpPr txBox="1"/>
          <p:nvPr>
            <p:ph idx="1" type="body"/>
          </p:nvPr>
        </p:nvSpPr>
        <p:spPr>
          <a:xfrm>
            <a:off x="820375" y="3754350"/>
            <a:ext cx="2331600" cy="69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/>
              <a:t>Répartition des tâches en sous groupes de 2 personnes. </a:t>
            </a:r>
            <a:endParaRPr sz="1100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/>
              <a:t>Début du webscraping et de la conception de BDD.</a:t>
            </a:r>
            <a:endParaRPr sz="1100"/>
          </a:p>
        </p:txBody>
      </p:sp>
      <p:sp>
        <p:nvSpPr>
          <p:cNvPr id="141" name="Google Shape;141;p17"/>
          <p:cNvSpPr txBox="1"/>
          <p:nvPr>
            <p:ph idx="1" type="body"/>
          </p:nvPr>
        </p:nvSpPr>
        <p:spPr>
          <a:xfrm>
            <a:off x="1343127" y="2615736"/>
            <a:ext cx="1286100" cy="45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chemeClr val="lt1"/>
                </a:solidFill>
              </a:rPr>
              <a:t>05/07/22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descr="Background pointer shape in timeline graphic" id="142" name="Google Shape;142;p17"/>
          <p:cNvSpPr/>
          <p:nvPr/>
        </p:nvSpPr>
        <p:spPr>
          <a:xfrm>
            <a:off x="2658790" y="2482517"/>
            <a:ext cx="2005200" cy="722100"/>
          </a:xfrm>
          <a:prstGeom prst="chevron">
            <a:avLst>
              <a:gd fmla="val 50000" name="adj"/>
            </a:avLst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17"/>
          <p:cNvSpPr txBox="1"/>
          <p:nvPr>
            <p:ph idx="1" type="body"/>
          </p:nvPr>
        </p:nvSpPr>
        <p:spPr>
          <a:xfrm>
            <a:off x="2947979" y="2615736"/>
            <a:ext cx="1286100" cy="45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chemeClr val="lt1"/>
                </a:solidFill>
              </a:rPr>
              <a:t>06/07/22</a:t>
            </a:r>
            <a:endParaRPr sz="1600">
              <a:solidFill>
                <a:schemeClr val="lt1"/>
              </a:solidFill>
            </a:endParaRPr>
          </a:p>
        </p:txBody>
      </p:sp>
      <p:grpSp>
        <p:nvGrpSpPr>
          <p:cNvPr id="144" name="Google Shape;144;p17"/>
          <p:cNvGrpSpPr/>
          <p:nvPr/>
        </p:nvGrpSpPr>
        <p:grpSpPr>
          <a:xfrm>
            <a:off x="3487515" y="1986746"/>
            <a:ext cx="194465" cy="575015"/>
            <a:chOff x="3918084" y="1610215"/>
            <a:chExt cx="198900" cy="593656"/>
          </a:xfrm>
        </p:grpSpPr>
        <p:cxnSp>
          <p:nvCxnSpPr>
            <p:cNvPr id="145" name="Google Shape;145;p17"/>
            <p:cNvCxnSpPr/>
            <p:nvPr/>
          </p:nvCxnSpPr>
          <p:spPr>
            <a:xfrm>
              <a:off x="4017546" y="1649171"/>
              <a:ext cx="0" cy="554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46" name="Google Shape;146;p17"/>
            <p:cNvSpPr/>
            <p:nvPr/>
          </p:nvSpPr>
          <p:spPr>
            <a:xfrm>
              <a:off x="3918084" y="1610215"/>
              <a:ext cx="198900" cy="198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7" name="Google Shape;147;p17"/>
          <p:cNvSpPr txBox="1"/>
          <p:nvPr>
            <p:ph idx="1" type="body"/>
          </p:nvPr>
        </p:nvSpPr>
        <p:spPr>
          <a:xfrm>
            <a:off x="2371850" y="1051212"/>
            <a:ext cx="2425800" cy="79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/>
              <a:t>Finalisation du web scraping. </a:t>
            </a:r>
            <a:endParaRPr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/>
              <a:t>Commencement du nettoyage des données. </a:t>
            </a:r>
            <a:endParaRPr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/>
              <a:t>Création de la BDD. </a:t>
            </a:r>
            <a:endParaRPr sz="1100"/>
          </a:p>
        </p:txBody>
      </p:sp>
      <p:sp>
        <p:nvSpPr>
          <p:cNvPr descr="Background pointer shape in timeline graphic" id="148" name="Google Shape;148;p17"/>
          <p:cNvSpPr/>
          <p:nvPr/>
        </p:nvSpPr>
        <p:spPr>
          <a:xfrm>
            <a:off x="4276824" y="2482517"/>
            <a:ext cx="2005200" cy="722100"/>
          </a:xfrm>
          <a:prstGeom prst="chevron">
            <a:avLst>
              <a:gd fmla="val 50000" name="adj"/>
            </a:avLst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17"/>
          <p:cNvSpPr txBox="1"/>
          <p:nvPr>
            <p:ph idx="1" type="body"/>
          </p:nvPr>
        </p:nvSpPr>
        <p:spPr>
          <a:xfrm>
            <a:off x="4560170" y="2615736"/>
            <a:ext cx="1286100" cy="45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chemeClr val="lt1"/>
                </a:solidFill>
              </a:rPr>
              <a:t>07/07/22</a:t>
            </a:r>
            <a:endParaRPr sz="1600">
              <a:solidFill>
                <a:schemeClr val="lt1"/>
              </a:solidFill>
            </a:endParaRPr>
          </a:p>
        </p:txBody>
      </p:sp>
      <p:grpSp>
        <p:nvGrpSpPr>
          <p:cNvPr id="150" name="Google Shape;150;p17"/>
          <p:cNvGrpSpPr/>
          <p:nvPr/>
        </p:nvGrpSpPr>
        <p:grpSpPr>
          <a:xfrm>
            <a:off x="1986256" y="3125391"/>
            <a:ext cx="3314208" cy="575015"/>
            <a:chOff x="6058409" y="2938958"/>
            <a:chExt cx="3389800" cy="593656"/>
          </a:xfrm>
        </p:grpSpPr>
        <p:cxnSp>
          <p:nvCxnSpPr>
            <p:cNvPr id="151" name="Google Shape;151;p17"/>
            <p:cNvCxnSpPr/>
            <p:nvPr/>
          </p:nvCxnSpPr>
          <p:spPr>
            <a:xfrm rot="10800000">
              <a:off x="6058409" y="2938958"/>
              <a:ext cx="0" cy="554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52" name="Google Shape;152;p17"/>
            <p:cNvSpPr/>
            <p:nvPr/>
          </p:nvSpPr>
          <p:spPr>
            <a:xfrm flipH="1" rot="10800000">
              <a:off x="9249309" y="3333714"/>
              <a:ext cx="198900" cy="198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3" name="Google Shape;153;p17"/>
          <p:cNvSpPr txBox="1"/>
          <p:nvPr>
            <p:ph idx="1" type="body"/>
          </p:nvPr>
        </p:nvSpPr>
        <p:spPr>
          <a:xfrm>
            <a:off x="3990400" y="3789250"/>
            <a:ext cx="2425800" cy="54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fr" sz="1100"/>
              <a:t>Etat des lieux d’avancement.</a:t>
            </a:r>
            <a:endParaRPr sz="1100"/>
          </a:p>
          <a:p>
            <a:pPr indent="0" lvl="0" marL="0" rtl="0" algn="ct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fr" sz="1100"/>
              <a:t>Data visualisation et requêtes SQL. </a:t>
            </a:r>
            <a:endParaRPr sz="1100"/>
          </a:p>
          <a:p>
            <a:pPr indent="0" lvl="0" marL="0" rtl="0" algn="ct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fr" sz="1100"/>
              <a:t>Préparation de la présentation</a:t>
            </a:r>
            <a:endParaRPr sz="1100"/>
          </a:p>
        </p:txBody>
      </p:sp>
      <p:sp>
        <p:nvSpPr>
          <p:cNvPr descr="Background pointer shape in timeline graphic" id="154" name="Google Shape;154;p17"/>
          <p:cNvSpPr/>
          <p:nvPr/>
        </p:nvSpPr>
        <p:spPr>
          <a:xfrm>
            <a:off x="5894857" y="2482517"/>
            <a:ext cx="2005200" cy="722100"/>
          </a:xfrm>
          <a:prstGeom prst="chevron">
            <a:avLst>
              <a:gd fmla="val 50000" name="adj"/>
            </a:avLst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17"/>
          <p:cNvSpPr txBox="1"/>
          <p:nvPr>
            <p:ph idx="1" type="body"/>
          </p:nvPr>
        </p:nvSpPr>
        <p:spPr>
          <a:xfrm>
            <a:off x="6217207" y="2615736"/>
            <a:ext cx="1286100" cy="45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chemeClr val="lt1"/>
                </a:solidFill>
              </a:rPr>
              <a:t>08/07/22</a:t>
            </a:r>
            <a:endParaRPr sz="1600">
              <a:solidFill>
                <a:schemeClr val="lt1"/>
              </a:solidFill>
            </a:endParaRPr>
          </a:p>
        </p:txBody>
      </p:sp>
      <p:grpSp>
        <p:nvGrpSpPr>
          <p:cNvPr id="156" name="Google Shape;156;p17"/>
          <p:cNvGrpSpPr/>
          <p:nvPr/>
        </p:nvGrpSpPr>
        <p:grpSpPr>
          <a:xfrm>
            <a:off x="6481579" y="2031355"/>
            <a:ext cx="181635" cy="542127"/>
            <a:chOff x="3918084" y="1610215"/>
            <a:chExt cx="198900" cy="593656"/>
          </a:xfrm>
        </p:grpSpPr>
        <p:cxnSp>
          <p:nvCxnSpPr>
            <p:cNvPr id="157" name="Google Shape;157;p17"/>
            <p:cNvCxnSpPr/>
            <p:nvPr/>
          </p:nvCxnSpPr>
          <p:spPr>
            <a:xfrm>
              <a:off x="4017546" y="1649171"/>
              <a:ext cx="0" cy="554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58" name="Google Shape;158;p17"/>
            <p:cNvSpPr/>
            <p:nvPr/>
          </p:nvSpPr>
          <p:spPr>
            <a:xfrm>
              <a:off x="3918084" y="1610215"/>
              <a:ext cx="198900" cy="198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17"/>
          <p:cNvSpPr txBox="1"/>
          <p:nvPr/>
        </p:nvSpPr>
        <p:spPr>
          <a:xfrm>
            <a:off x="5449508" y="1198101"/>
            <a:ext cx="2245800" cy="714300"/>
          </a:xfrm>
          <a:prstGeom prst="rect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fr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Présentation du projet devant l’agence.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60" name="Google Shape;160;p17"/>
          <p:cNvGrpSpPr/>
          <p:nvPr/>
        </p:nvGrpSpPr>
        <p:grpSpPr>
          <a:xfrm rot="10800000">
            <a:off x="5106065" y="3122896"/>
            <a:ext cx="194465" cy="575015"/>
            <a:chOff x="3918084" y="1610215"/>
            <a:chExt cx="198900" cy="593656"/>
          </a:xfrm>
        </p:grpSpPr>
        <p:cxnSp>
          <p:nvCxnSpPr>
            <p:cNvPr id="161" name="Google Shape;161;p17"/>
            <p:cNvCxnSpPr/>
            <p:nvPr/>
          </p:nvCxnSpPr>
          <p:spPr>
            <a:xfrm>
              <a:off x="4017546" y="1649171"/>
              <a:ext cx="0" cy="554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62" name="Google Shape;162;p17"/>
            <p:cNvSpPr/>
            <p:nvPr/>
          </p:nvSpPr>
          <p:spPr>
            <a:xfrm>
              <a:off x="3918084" y="1610215"/>
              <a:ext cx="198900" cy="198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8"/>
          <p:cNvSpPr/>
          <p:nvPr/>
        </p:nvSpPr>
        <p:spPr>
          <a:xfrm>
            <a:off x="5720400" y="3811275"/>
            <a:ext cx="3423600" cy="1074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18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0000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Équipe du projet</a:t>
            </a:r>
            <a:endParaRPr/>
          </a:p>
        </p:txBody>
      </p:sp>
      <p:sp>
        <p:nvSpPr>
          <p:cNvPr id="169" name="Google Shape;169;p18"/>
          <p:cNvSpPr/>
          <p:nvPr/>
        </p:nvSpPr>
        <p:spPr>
          <a:xfrm>
            <a:off x="3785592" y="1486213"/>
            <a:ext cx="1657800" cy="7974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18"/>
          <p:cNvSpPr/>
          <p:nvPr/>
        </p:nvSpPr>
        <p:spPr>
          <a:xfrm>
            <a:off x="3783985" y="1486211"/>
            <a:ext cx="1657800" cy="352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18"/>
          <p:cNvSpPr txBox="1"/>
          <p:nvPr>
            <p:ph idx="1" type="body"/>
          </p:nvPr>
        </p:nvSpPr>
        <p:spPr>
          <a:xfrm>
            <a:off x="3948240" y="1389750"/>
            <a:ext cx="1392900" cy="54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</a:rPr>
              <a:t>Équipe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72" name="Google Shape;172;p18"/>
          <p:cNvSpPr txBox="1"/>
          <p:nvPr>
            <p:ph idx="1" type="body"/>
          </p:nvPr>
        </p:nvSpPr>
        <p:spPr>
          <a:xfrm>
            <a:off x="3784171" y="1837164"/>
            <a:ext cx="1657500" cy="45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700"/>
              <a:t>Data</a:t>
            </a:r>
            <a:endParaRPr sz="1700"/>
          </a:p>
        </p:txBody>
      </p:sp>
      <p:grpSp>
        <p:nvGrpSpPr>
          <p:cNvPr id="173" name="Google Shape;173;p18"/>
          <p:cNvGrpSpPr/>
          <p:nvPr/>
        </p:nvGrpSpPr>
        <p:grpSpPr>
          <a:xfrm>
            <a:off x="1790897" y="2826500"/>
            <a:ext cx="5562280" cy="639228"/>
            <a:chOff x="1813369" y="3010953"/>
            <a:chExt cx="3234448" cy="558864"/>
          </a:xfrm>
        </p:grpSpPr>
        <p:cxnSp>
          <p:nvCxnSpPr>
            <p:cNvPr id="174" name="Google Shape;174;p18"/>
            <p:cNvCxnSpPr/>
            <p:nvPr/>
          </p:nvCxnSpPr>
          <p:spPr>
            <a:xfrm>
              <a:off x="2919669" y="3010953"/>
              <a:ext cx="0" cy="49680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" name="Google Shape;175;p18"/>
            <p:cNvCxnSpPr>
              <a:endCxn id="176" idx="0"/>
            </p:cNvCxnSpPr>
            <p:nvPr/>
          </p:nvCxnSpPr>
          <p:spPr>
            <a:xfrm flipH="1">
              <a:off x="1813369" y="3013142"/>
              <a:ext cx="1106100" cy="556500"/>
            </a:xfrm>
            <a:prstGeom prst="bentConnector2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" name="Google Shape;177;p18"/>
            <p:cNvCxnSpPr>
              <a:endCxn id="178" idx="0"/>
            </p:cNvCxnSpPr>
            <p:nvPr/>
          </p:nvCxnSpPr>
          <p:spPr>
            <a:xfrm>
              <a:off x="2919317" y="3013017"/>
              <a:ext cx="2128500" cy="556800"/>
            </a:xfrm>
            <a:prstGeom prst="bentConnector2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9" name="Google Shape;179;p18"/>
          <p:cNvSpPr/>
          <p:nvPr/>
        </p:nvSpPr>
        <p:spPr>
          <a:xfrm>
            <a:off x="961788" y="3398149"/>
            <a:ext cx="1657800" cy="7977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solidFill>
                  <a:schemeClr val="dk2"/>
                </a:solidFill>
              </a:rPr>
              <a:t>Web scraping</a:t>
            </a:r>
            <a:endParaRPr sz="1500">
              <a:solidFill>
                <a:schemeClr val="dk2"/>
              </a:solidFill>
            </a:endParaRPr>
          </a:p>
        </p:txBody>
      </p:sp>
      <p:sp>
        <p:nvSpPr>
          <p:cNvPr id="180" name="Google Shape;180;p18"/>
          <p:cNvSpPr/>
          <p:nvPr/>
        </p:nvSpPr>
        <p:spPr>
          <a:xfrm>
            <a:off x="961803" y="3397756"/>
            <a:ext cx="1657800" cy="352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18"/>
          <p:cNvSpPr txBox="1"/>
          <p:nvPr>
            <p:ph idx="1" type="body"/>
          </p:nvPr>
        </p:nvSpPr>
        <p:spPr>
          <a:xfrm>
            <a:off x="962147" y="3465528"/>
            <a:ext cx="1657500" cy="21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chemeClr val="lt1"/>
                </a:solidFill>
              </a:rPr>
              <a:t>Gabriel 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181" name="Google Shape;181;p18"/>
          <p:cNvSpPr/>
          <p:nvPr/>
        </p:nvSpPr>
        <p:spPr>
          <a:xfrm>
            <a:off x="2864588" y="3398149"/>
            <a:ext cx="1657800" cy="7977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solidFill>
                  <a:srgbClr val="434343"/>
                </a:solidFill>
              </a:rPr>
              <a:t>Web scraping </a:t>
            </a:r>
            <a:endParaRPr sz="1500">
              <a:solidFill>
                <a:srgbClr val="434343"/>
              </a:solidFill>
            </a:endParaRPr>
          </a:p>
        </p:txBody>
      </p:sp>
      <p:sp>
        <p:nvSpPr>
          <p:cNvPr id="182" name="Google Shape;182;p18"/>
          <p:cNvSpPr/>
          <p:nvPr/>
        </p:nvSpPr>
        <p:spPr>
          <a:xfrm>
            <a:off x="2864604" y="3397756"/>
            <a:ext cx="1657800" cy="352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18"/>
          <p:cNvSpPr txBox="1"/>
          <p:nvPr>
            <p:ph idx="1" type="body"/>
          </p:nvPr>
        </p:nvSpPr>
        <p:spPr>
          <a:xfrm>
            <a:off x="2864747" y="3465528"/>
            <a:ext cx="1657500" cy="21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chemeClr val="lt1"/>
                </a:solidFill>
              </a:rPr>
              <a:t>Andy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184" name="Google Shape;184;p18"/>
          <p:cNvSpPr/>
          <p:nvPr/>
        </p:nvSpPr>
        <p:spPr>
          <a:xfrm>
            <a:off x="4767345" y="3398149"/>
            <a:ext cx="1657800" cy="7977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solidFill>
                  <a:schemeClr val="dk2"/>
                </a:solidFill>
              </a:rPr>
              <a:t>BDD </a:t>
            </a:r>
            <a:endParaRPr sz="1500">
              <a:solidFill>
                <a:schemeClr val="dk2"/>
              </a:solidFill>
            </a:endParaRPr>
          </a:p>
        </p:txBody>
      </p:sp>
      <p:sp>
        <p:nvSpPr>
          <p:cNvPr id="185" name="Google Shape;185;p18"/>
          <p:cNvSpPr/>
          <p:nvPr/>
        </p:nvSpPr>
        <p:spPr>
          <a:xfrm>
            <a:off x="4767433" y="3397756"/>
            <a:ext cx="1657800" cy="352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18"/>
          <p:cNvSpPr txBox="1"/>
          <p:nvPr>
            <p:ph idx="1" type="body"/>
          </p:nvPr>
        </p:nvSpPr>
        <p:spPr>
          <a:xfrm>
            <a:off x="4767448" y="3465528"/>
            <a:ext cx="1657500" cy="21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chemeClr val="lt1"/>
                </a:solidFill>
              </a:rPr>
              <a:t>Anis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187" name="Google Shape;187;p18"/>
          <p:cNvSpPr/>
          <p:nvPr/>
        </p:nvSpPr>
        <p:spPr>
          <a:xfrm>
            <a:off x="6524324" y="3398349"/>
            <a:ext cx="1657800" cy="7977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solidFill>
                  <a:schemeClr val="dk2"/>
                </a:solidFill>
              </a:rPr>
              <a:t>BDD </a:t>
            </a:r>
            <a:endParaRPr sz="1500">
              <a:solidFill>
                <a:schemeClr val="dk2"/>
              </a:solidFill>
            </a:endParaRPr>
          </a:p>
        </p:txBody>
      </p:sp>
      <p:sp>
        <p:nvSpPr>
          <p:cNvPr id="188" name="Google Shape;188;p18"/>
          <p:cNvSpPr/>
          <p:nvPr/>
        </p:nvSpPr>
        <p:spPr>
          <a:xfrm>
            <a:off x="6524413" y="3397956"/>
            <a:ext cx="1657800" cy="352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18"/>
          <p:cNvSpPr txBox="1"/>
          <p:nvPr>
            <p:ph idx="1" type="body"/>
          </p:nvPr>
        </p:nvSpPr>
        <p:spPr>
          <a:xfrm>
            <a:off x="6524427" y="3465728"/>
            <a:ext cx="1657500" cy="21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chemeClr val="lt1"/>
                </a:solidFill>
              </a:rPr>
              <a:t>Maxime</a:t>
            </a:r>
            <a:endParaRPr sz="1600">
              <a:solidFill>
                <a:schemeClr val="lt1"/>
              </a:solidFill>
            </a:endParaRPr>
          </a:p>
        </p:txBody>
      </p:sp>
      <p:cxnSp>
        <p:nvCxnSpPr>
          <p:cNvPr id="189" name="Google Shape;189;p18"/>
          <p:cNvCxnSpPr>
            <a:endCxn id="185" idx="0"/>
          </p:cNvCxnSpPr>
          <p:nvPr/>
        </p:nvCxnSpPr>
        <p:spPr>
          <a:xfrm flipH="1">
            <a:off x="5596333" y="2829256"/>
            <a:ext cx="600" cy="568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90" name="Google Shape;190;p18"/>
          <p:cNvCxnSpPr/>
          <p:nvPr/>
        </p:nvCxnSpPr>
        <p:spPr>
          <a:xfrm>
            <a:off x="429775" y="992950"/>
            <a:ext cx="24231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1" name="Google Shape;191;p18"/>
          <p:cNvCxnSpPr/>
          <p:nvPr/>
        </p:nvCxnSpPr>
        <p:spPr>
          <a:xfrm flipH="1" rot="-5400000">
            <a:off x="4371838" y="2556230"/>
            <a:ext cx="545700" cy="6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9"/>
          <p:cNvSpPr txBox="1"/>
          <p:nvPr>
            <p:ph idx="2" type="body"/>
          </p:nvPr>
        </p:nvSpPr>
        <p:spPr>
          <a:xfrm>
            <a:off x="4939500" y="283350"/>
            <a:ext cx="3837000" cy="413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2737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325"/>
              <a:buAutoNum type="arabicPeriod"/>
            </a:pPr>
            <a:r>
              <a:rPr lang="fr" sz="1325"/>
              <a:t>LA COLLECTE DES DONNÉES</a:t>
            </a:r>
            <a:endParaRPr sz="1325"/>
          </a:p>
          <a:p>
            <a:pPr indent="457200" lvl="0" marL="45720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688"/>
              <a:buNone/>
            </a:pPr>
            <a:r>
              <a:rPr lang="fr" sz="1025"/>
              <a:t>Le web scraping, sa définition, son objectif et sa mise en place.</a:t>
            </a:r>
            <a:endParaRPr sz="1325"/>
          </a:p>
          <a:p>
            <a:pPr indent="-312737" lvl="0" marL="45720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325"/>
              <a:buAutoNum type="arabicPeriod"/>
            </a:pPr>
            <a:r>
              <a:rPr lang="fr" sz="1325"/>
              <a:t>DATA CLEANING</a:t>
            </a:r>
            <a:endParaRPr sz="1325"/>
          </a:p>
          <a:p>
            <a:pPr indent="457200" lvl="0" marL="45720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688"/>
              <a:buNone/>
            </a:pPr>
            <a:r>
              <a:rPr lang="fr" sz="1025"/>
              <a:t>Les données doivent être “nettoyées” afin de les exploiter.</a:t>
            </a:r>
            <a:endParaRPr sz="1025"/>
          </a:p>
          <a:p>
            <a:pPr indent="-312737" lvl="0" marL="45720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325"/>
              <a:buAutoNum type="arabicPeriod"/>
            </a:pPr>
            <a:r>
              <a:rPr lang="fr" sz="1325"/>
              <a:t>BASE DE DONNÉES</a:t>
            </a:r>
            <a:endParaRPr sz="1325"/>
          </a:p>
          <a:p>
            <a:pPr indent="457200" lvl="0" marL="45720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688"/>
              <a:buNone/>
            </a:pPr>
            <a:r>
              <a:rPr lang="fr" sz="1025"/>
              <a:t>L’utilité d’une base de données.</a:t>
            </a:r>
            <a:endParaRPr sz="1325"/>
          </a:p>
          <a:p>
            <a:pPr indent="-312737" lvl="0" marL="45720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325"/>
              <a:buAutoNum type="arabicPeriod"/>
            </a:pPr>
            <a:r>
              <a:rPr lang="fr" sz="1325"/>
              <a:t>DATA VISUALISATION</a:t>
            </a:r>
            <a:endParaRPr sz="1325"/>
          </a:p>
          <a:p>
            <a:pPr indent="457200" lvl="0" marL="457200" rtl="0" algn="l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SzPts val="688"/>
              <a:buNone/>
            </a:pPr>
            <a:r>
              <a:rPr lang="fr" sz="1025"/>
              <a:t>Le meilleur moyen de faire parler la donnée.</a:t>
            </a:r>
            <a:endParaRPr sz="1025"/>
          </a:p>
        </p:txBody>
      </p:sp>
      <p:pic>
        <p:nvPicPr>
          <p:cNvPr id="197" name="Google Shape;19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9731" y="2715600"/>
            <a:ext cx="3056748" cy="1910474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19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Sommaire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0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Web scraping</a:t>
            </a:r>
            <a:endParaRPr/>
          </a:p>
        </p:txBody>
      </p:sp>
      <p:sp>
        <p:nvSpPr>
          <p:cNvPr id="204" name="Google Shape;204;p20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200"/>
              </a:spcAft>
              <a:buNone/>
            </a:pPr>
            <a:r>
              <a:rPr lang="fr" sz="2100"/>
              <a:t>Une méthode automatique qui permet d’obtenir de grandes quantités de données à partir de sites web.</a:t>
            </a:r>
            <a:endParaRPr sz="21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1"/>
          <p:cNvSpPr/>
          <p:nvPr/>
        </p:nvSpPr>
        <p:spPr>
          <a:xfrm>
            <a:off x="5720400" y="3811275"/>
            <a:ext cx="3423600" cy="1074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2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0000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La collecte des données</a:t>
            </a:r>
            <a:endParaRPr/>
          </a:p>
        </p:txBody>
      </p:sp>
      <p:cxnSp>
        <p:nvCxnSpPr>
          <p:cNvPr id="211" name="Google Shape;211;p21"/>
          <p:cNvCxnSpPr/>
          <p:nvPr/>
        </p:nvCxnSpPr>
        <p:spPr>
          <a:xfrm>
            <a:off x="429775" y="992950"/>
            <a:ext cx="36297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2" name="Google Shape;212;p21"/>
          <p:cNvSpPr txBox="1"/>
          <p:nvPr>
            <p:ph idx="1" type="body"/>
          </p:nvPr>
        </p:nvSpPr>
        <p:spPr>
          <a:xfrm>
            <a:off x="311700" y="1229875"/>
            <a:ext cx="8520600" cy="340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highlight>
                  <a:schemeClr val="lt1"/>
                </a:highlight>
              </a:rPr>
              <a:t>Le web scraping consiste à extraire automatiquement les données affichées sur un site web.</a:t>
            </a:r>
            <a:endParaRPr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lt1"/>
              </a:highlight>
            </a:endParaRPr>
          </a:p>
          <a:p>
            <a:pPr indent="-32575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Roboto Medium"/>
              <a:buChar char="●"/>
            </a:pPr>
            <a:r>
              <a:rPr lang="fr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Fonctionnement</a:t>
            </a:r>
            <a:endParaRPr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	</a:t>
            </a:r>
            <a:r>
              <a:rPr lang="fr" sz="1750">
                <a:highlight>
                  <a:srgbClr val="FFFFFF"/>
                </a:highlight>
              </a:rPr>
              <a:t>À</a:t>
            </a:r>
            <a:r>
              <a:rPr lang="fr"/>
              <a:t> l’aide d’une ou plusieurs librairies Python, on automatise </a:t>
            </a:r>
            <a:endParaRPr/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des requêtes spécifiques afin de récolter précisément ce qu’on </a:t>
            </a:r>
            <a:endParaRPr/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recherche. Les types de requêtes dépendent de chaque site.</a:t>
            </a:r>
            <a:endParaRPr/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2575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Roboto Medium"/>
              <a:buChar char="●"/>
            </a:pPr>
            <a:r>
              <a:rPr lang="fr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Objectif</a:t>
            </a:r>
            <a:endParaRPr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Récolter assez d’informations pour pouvoir en tirer des conclusions avec de la data visualisation, mais avant cela une étape est encore nécessaire.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13" name="Google Shape;21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54062" y="1807900"/>
            <a:ext cx="1356275" cy="135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